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5107155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395412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910423"/>
            <a:ext cx="7772400" cy="111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0" y="4615343"/>
            <a:ext cx="9144000" cy="2197267"/>
            <a:chOff x="0" y="3690482"/>
            <a:chExt cx="9144000" cy="850171"/>
          </a:xfrm>
        </p:grpSpPr>
        <p:sp>
          <p:nvSpPr>
            <p:cNvPr id="12" name="Shape 12"/>
            <p:cNvSpPr/>
            <p:nvPr/>
          </p:nvSpPr>
          <p:spPr>
            <a:xfrm>
              <a:off x="0" y="4419321"/>
              <a:ext cx="9144000" cy="72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0" y="3956051"/>
              <a:ext cx="9144000" cy="18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0" y="4186767"/>
              <a:ext cx="9144000" cy="13379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0" y="4320625"/>
              <a:ext cx="9144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0" y="4478853"/>
              <a:ext cx="9144000" cy="61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buNone/>
              <a:defRPr>
                <a:solidFill>
                  <a:srgbClr val="FFA711"/>
                </a:solidFill>
              </a:defRPr>
            </a:lvl1pPr>
            <a:lvl2pPr rtl="0">
              <a:buNone/>
              <a:defRPr>
                <a:solidFill>
                  <a:srgbClr val="FFA711"/>
                </a:solidFill>
              </a:defRPr>
            </a:lvl2pPr>
            <a:lvl3pPr rtl="0">
              <a:buNone/>
              <a:defRPr>
                <a:solidFill>
                  <a:srgbClr val="FFA711"/>
                </a:solidFill>
              </a:defRPr>
            </a:lvl3pPr>
            <a:lvl4pPr rtl="0">
              <a:buNone/>
              <a:defRPr>
                <a:solidFill>
                  <a:srgbClr val="FFA711"/>
                </a:solidFill>
              </a:defRPr>
            </a:lvl4pPr>
            <a:lvl5pPr rtl="0">
              <a:buNone/>
              <a:defRPr>
                <a:solidFill>
                  <a:srgbClr val="FFA711"/>
                </a:solidFill>
              </a:defRPr>
            </a:lvl5pPr>
            <a:lvl6pPr rtl="0">
              <a:buNone/>
              <a:defRPr>
                <a:solidFill>
                  <a:srgbClr val="FFA711"/>
                </a:solidFill>
              </a:defRPr>
            </a:lvl6pPr>
            <a:lvl7pPr rtl="0">
              <a:buNone/>
              <a:defRPr>
                <a:solidFill>
                  <a:srgbClr val="FFA711"/>
                </a:solidFill>
              </a:defRPr>
            </a:lvl7pPr>
            <a:lvl8pPr rtl="0">
              <a:buNone/>
              <a:defRPr>
                <a:solidFill>
                  <a:srgbClr val="FFA711"/>
                </a:solidFill>
              </a:defRPr>
            </a:lvl8pPr>
            <a:lvl9pPr rtl="0">
              <a:buNone/>
              <a:defRPr>
                <a:solidFill>
                  <a:srgbClr val="FFA711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35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lt2"/>
              </a:buClr>
              <a:buSzPct val="166666"/>
              <a:buFont typeface="Arial"/>
              <a:buChar char="•"/>
              <a:defRPr sz="32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indent="-285750" algn="l" rtl="0">
              <a:spcBef>
                <a:spcPts val="560"/>
              </a:spcBef>
              <a:buClr>
                <a:schemeClr val="lt2"/>
              </a:buClr>
              <a:buSzPct val="100000"/>
              <a:buFont typeface="Courier New"/>
              <a:buChar char="o"/>
              <a:defRPr sz="28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indent="-228600" algn="l" rtl="0">
              <a:spcBef>
                <a:spcPts val="480"/>
              </a:spcBef>
              <a:buClr>
                <a:schemeClr val="lt2"/>
              </a:buClr>
              <a:buSzPct val="100000"/>
              <a:buFont typeface="Wingdings"/>
              <a:buChar char="§"/>
              <a:defRPr sz="24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indent="-228600" algn="l" rtl="0">
              <a:spcBef>
                <a:spcPts val="400"/>
              </a:spcBef>
              <a:buClr>
                <a:schemeClr val="lt2"/>
              </a:buClr>
              <a:buSzPct val="166666"/>
              <a:buFont typeface="Arial"/>
              <a:buChar char="•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Courier New"/>
              <a:buChar char="o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Wingdings"/>
              <a:buChar char="§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indent="-228600" algn="l" rtl="0">
              <a:spcBef>
                <a:spcPts val="400"/>
              </a:spcBef>
              <a:buClr>
                <a:schemeClr val="lt2"/>
              </a:buClr>
              <a:buSzPct val="166666"/>
              <a:buFont typeface="Arial"/>
              <a:buChar char="•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Courier New"/>
              <a:buChar char="o"/>
              <a:defRPr sz="2000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Wingdings"/>
              <a:buChar char="§"/>
              <a:defRPr sz="2000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grpSp>
        <p:nvGrpSpPr>
          <p:cNvPr id="23" name="Shape 23"/>
          <p:cNvGrpSpPr/>
          <p:nvPr/>
        </p:nvGrpSpPr>
        <p:grpSpPr>
          <a:xfrm>
            <a:off x="0" y="6078691"/>
            <a:ext cx="9144000" cy="779372"/>
            <a:chOff x="0" y="3690482"/>
            <a:chExt cx="9144000" cy="301556"/>
          </a:xfrm>
        </p:grpSpPr>
        <p:sp>
          <p:nvSpPr>
            <p:cNvPr id="24" name="Shape 24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35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>
                <a:solidFill>
                  <a:schemeClr val="lt2"/>
                </a:solidFill>
              </a:defRPr>
            </a:lvl1pPr>
            <a:lvl2pPr rtl="0">
              <a:buNone/>
              <a:defRPr sz="2400">
                <a:solidFill>
                  <a:schemeClr val="lt2"/>
                </a:solidFill>
              </a:defRPr>
            </a:lvl2pPr>
            <a:lvl3pPr rtl="0">
              <a:buNone/>
              <a:defRPr sz="2000">
                <a:solidFill>
                  <a:schemeClr val="lt2"/>
                </a:solidFill>
              </a:defRPr>
            </a:lvl3pPr>
            <a:lvl4pPr rtl="0">
              <a:buNone/>
              <a:defRPr sz="1800">
                <a:solidFill>
                  <a:schemeClr val="lt2"/>
                </a:solidFill>
              </a:defRPr>
            </a:lvl4pPr>
            <a:lvl5pPr rtl="0">
              <a:buNone/>
              <a:defRPr sz="1800">
                <a:solidFill>
                  <a:schemeClr val="lt2"/>
                </a:solidFill>
              </a:defRPr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35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>
                <a:solidFill>
                  <a:schemeClr val="lt2"/>
                </a:solidFill>
              </a:defRPr>
            </a:lvl1pPr>
            <a:lvl2pPr rtl="0">
              <a:buNone/>
              <a:defRPr sz="2400">
                <a:solidFill>
                  <a:schemeClr val="lt2"/>
                </a:solidFill>
              </a:defRPr>
            </a:lvl2pPr>
            <a:lvl3pPr rtl="0">
              <a:buNone/>
              <a:defRPr sz="2000">
                <a:solidFill>
                  <a:schemeClr val="lt2"/>
                </a:solidFill>
              </a:defRPr>
            </a:lvl3pPr>
            <a:lvl4pPr rtl="0">
              <a:buNone/>
              <a:defRPr sz="1800">
                <a:solidFill>
                  <a:schemeClr val="lt2"/>
                </a:solidFill>
              </a:defRPr>
            </a:lvl4pPr>
            <a:lvl5pPr rtl="0">
              <a:buNone/>
              <a:defRPr sz="1800">
                <a:solidFill>
                  <a:schemeClr val="lt2"/>
                </a:solidFill>
              </a:defRPr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grpSp>
        <p:nvGrpSpPr>
          <p:cNvPr id="31" name="Shape 31"/>
          <p:cNvGrpSpPr/>
          <p:nvPr/>
        </p:nvGrpSpPr>
        <p:grpSpPr>
          <a:xfrm>
            <a:off x="0" y="6078691"/>
            <a:ext cx="9144000" cy="779372"/>
            <a:chOff x="0" y="3690482"/>
            <a:chExt cx="9144000" cy="301556"/>
          </a:xfrm>
        </p:grpSpPr>
        <p:sp>
          <p:nvSpPr>
            <p:cNvPr id="32" name="Shape 32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grpSp>
        <p:nvGrpSpPr>
          <p:cNvPr id="37" name="Shape 37"/>
          <p:cNvGrpSpPr/>
          <p:nvPr/>
        </p:nvGrpSpPr>
        <p:grpSpPr>
          <a:xfrm>
            <a:off x="0" y="6078691"/>
            <a:ext cx="9144000" cy="779372"/>
            <a:chOff x="0" y="3690482"/>
            <a:chExt cx="9144000" cy="301556"/>
          </a:xfrm>
        </p:grpSpPr>
        <p:sp>
          <p:nvSpPr>
            <p:cNvPr id="38" name="Shape 38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Shape 48"/>
          <p:cNvGrpSpPr/>
          <p:nvPr/>
        </p:nvGrpSpPr>
        <p:grpSpPr>
          <a:xfrm>
            <a:off x="0" y="4615343"/>
            <a:ext cx="9144000" cy="2197267"/>
            <a:chOff x="0" y="3690482"/>
            <a:chExt cx="9144000" cy="850171"/>
          </a:xfrm>
        </p:grpSpPr>
        <p:sp>
          <p:nvSpPr>
            <p:cNvPr id="49" name="Shape 49"/>
            <p:cNvSpPr/>
            <p:nvPr/>
          </p:nvSpPr>
          <p:spPr>
            <a:xfrm>
              <a:off x="0" y="4419321"/>
              <a:ext cx="9144000" cy="72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0" y="3956051"/>
              <a:ext cx="9144000" cy="18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0" y="4186767"/>
              <a:ext cx="9144000" cy="13379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0" y="4320625"/>
              <a:ext cx="9144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0" y="4478853"/>
              <a:ext cx="9144000" cy="61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0F23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lt2"/>
              </a:buClr>
              <a:buSzPct val="166666"/>
              <a:buFont typeface="Arial"/>
              <a:buChar char="•"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indent="-285750" algn="l" rtl="0">
              <a:spcBef>
                <a:spcPts val="560"/>
              </a:spcBef>
              <a:buClr>
                <a:schemeClr val="lt2"/>
              </a:buClr>
              <a:buSzPct val="100000"/>
              <a:buFont typeface="Courier New"/>
              <a:buChar char="o"/>
              <a:defRPr sz="28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indent="-228600" algn="l" rtl="0">
              <a:spcBef>
                <a:spcPts val="480"/>
              </a:spcBef>
              <a:buClr>
                <a:schemeClr val="lt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indent="-228600" algn="l" rtl="0">
              <a:spcBef>
                <a:spcPts val="400"/>
              </a:spcBef>
              <a:buClr>
                <a:schemeClr val="lt2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indent="-228600" algn="l" rtl="0">
              <a:spcBef>
                <a:spcPts val="400"/>
              </a:spcBef>
              <a:buClr>
                <a:schemeClr val="lt2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" name="Shape 7"/>
          <p:cNvSpPr/>
          <p:nvPr/>
        </p:nvSpPr>
        <p:spPr>
          <a:xfrm>
            <a:off x="0" y="1321"/>
            <a:ext cx="9144000" cy="118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Web007rzSOI" TargetMode="External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qGSMU-WV32E" TargetMode="External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F8iZp2H2k8I" TargetMode="External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685800" y="1395412"/>
            <a:ext cx="7772400" cy="1470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Themes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685800" y="2910423"/>
            <a:ext cx="7772400" cy="1118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To Kill a Mockingbird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xmlns:p14="http://schemas.microsoft.com/office/powerpoint/2010/main"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Theme: 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356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 dirty="0"/>
              <a:t>The central idea of a literary work.</a:t>
            </a:r>
          </a:p>
          <a:p>
            <a:endParaRPr lang="en" dirty="0"/>
          </a:p>
          <a:p>
            <a:pPr marL="457200" lvl="0" indent="-4318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 dirty="0"/>
              <a:t>Ideas explored by a literary work.</a:t>
            </a:r>
          </a:p>
          <a:p>
            <a:pPr marL="0" indent="0">
              <a:buNone/>
            </a:pPr>
            <a:endParaRPr lang="en" dirty="0" smtClean="0"/>
          </a:p>
          <a:p>
            <a:pPr marL="457200" lvl="0" indent="-4318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 dirty="0" smtClean="0"/>
              <a:t>TheMessage the author is trying to bestow upon readers.</a:t>
            </a:r>
          </a:p>
          <a:p>
            <a:pPr marL="0" indent="0">
              <a:buNone/>
            </a:pPr>
            <a:endParaRPr lang="en" dirty="0"/>
          </a:p>
        </p:txBody>
      </p:sp>
      <p:sp>
        <p:nvSpPr>
          <p:cNvPr id="66" name="Shape 66"/>
          <p:cNvSpPr/>
          <p:nvPr/>
        </p:nvSpPr>
        <p:spPr>
          <a:xfrm>
            <a:off x="940875" y="3644925"/>
            <a:ext cx="1364699" cy="483600"/>
          </a:xfrm>
          <a:prstGeom prst="rect">
            <a:avLst/>
          </a:prstGeom>
          <a:noFill/>
          <a:ln w="38100" cap="flat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/>
              <a:t>You Decide. 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199" y="1600200"/>
            <a:ext cx="8002809" cy="4356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Look and Listen: </a:t>
            </a:r>
          </a:p>
          <a:p>
            <a:endParaRPr lang="en" dirty="0"/>
          </a:p>
          <a:p>
            <a:pPr lvl="0" rtl="0">
              <a:buNone/>
            </a:pPr>
            <a:r>
              <a:rPr lang="en" dirty="0"/>
              <a:t>Based on the lyrics of the following songs, what theme do </a:t>
            </a:r>
            <a:r>
              <a:rPr lang="en" dirty="0" smtClean="0"/>
              <a:t>they </a:t>
            </a:r>
            <a:r>
              <a:rPr lang="en" dirty="0"/>
              <a:t>have in common</a:t>
            </a:r>
            <a:r>
              <a:rPr lang="en" dirty="0" smtClean="0"/>
              <a:t>?</a:t>
            </a:r>
            <a:endParaRPr lang="en-US" dirty="0" smtClean="0"/>
          </a:p>
          <a:p>
            <a:pPr lvl="0" rtl="0">
              <a:buNone/>
            </a:pPr>
            <a:endParaRPr lang="en-US" dirty="0"/>
          </a:p>
          <a:p>
            <a:pPr lvl="0" rtl="0">
              <a:buNone/>
            </a:pPr>
            <a:r>
              <a:rPr lang="en-US" dirty="0" smtClean="0"/>
              <a:t>Use </a:t>
            </a:r>
            <a:r>
              <a:rPr lang="en-US" dirty="0" smtClean="0"/>
              <a:t>your </a:t>
            </a:r>
            <a:r>
              <a:rPr lang="en-US" dirty="0" smtClean="0"/>
              <a:t>graphic organizer to take notes, highlight lyrics that support your ideas and explain your thoughts.</a:t>
            </a:r>
            <a:endParaRPr lang="en" dirty="0"/>
          </a:p>
          <a:p>
            <a:endParaRPr lang="en" dirty="0"/>
          </a:p>
          <a:p>
            <a:endParaRPr lang="en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dirty="0"/>
              <a:t>Strange Fruit </a:t>
            </a:r>
            <a:r>
              <a:rPr lang="en" sz="1800" dirty="0"/>
              <a:t>by Billie Holiday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57200" y="1099241"/>
            <a:ext cx="4695000" cy="530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800" dirty="0"/>
              <a:t>
</a:t>
            </a:r>
            <a:r>
              <a:rPr lang="en" sz="1800" dirty="0">
                <a:solidFill>
                  <a:schemeClr val="accent3"/>
                </a:solidFill>
              </a:rPr>
              <a:t>Southern trees bear strange fruit</a:t>
            </a:r>
          </a:p>
          <a:p>
            <a:pPr lvl="0" rtl="0">
              <a:buNone/>
            </a:pPr>
            <a:r>
              <a:rPr lang="en" sz="1800" dirty="0">
                <a:solidFill>
                  <a:schemeClr val="accent3"/>
                </a:solidFill>
              </a:rPr>
              <a:t>Blood on the leaves and blood at the root</a:t>
            </a:r>
          </a:p>
          <a:p>
            <a:pPr lvl="0" rtl="0">
              <a:buNone/>
            </a:pPr>
            <a:r>
              <a:rPr lang="en" sz="1800" dirty="0">
                <a:solidFill>
                  <a:schemeClr val="accent3"/>
                </a:solidFill>
              </a:rPr>
              <a:t>Black bodies swinging in the southern breeze</a:t>
            </a:r>
          </a:p>
          <a:p>
            <a:pPr lvl="0" rtl="0">
              <a:buNone/>
            </a:pPr>
            <a:r>
              <a:rPr lang="en" sz="1800" dirty="0">
                <a:solidFill>
                  <a:schemeClr val="accent3"/>
                </a:solidFill>
              </a:rPr>
              <a:t>Strange fruit hanging from the poplar trees</a:t>
            </a:r>
          </a:p>
          <a:p>
            <a:endParaRPr lang="en" sz="1800" dirty="0">
              <a:solidFill>
                <a:schemeClr val="accent3"/>
              </a:solidFill>
            </a:endParaRPr>
          </a:p>
          <a:p>
            <a:pPr lvl="0" rtl="0">
              <a:buNone/>
            </a:pPr>
            <a:r>
              <a:rPr lang="en" sz="1800" dirty="0">
                <a:solidFill>
                  <a:schemeClr val="accent3"/>
                </a:solidFill>
              </a:rPr>
              <a:t>Pastoral scene of the gallant south</a:t>
            </a:r>
          </a:p>
          <a:p>
            <a:pPr lvl="0" rtl="0">
              <a:buNone/>
            </a:pPr>
            <a:r>
              <a:rPr lang="en" sz="1800" dirty="0">
                <a:solidFill>
                  <a:schemeClr val="accent3"/>
                </a:solidFill>
              </a:rPr>
              <a:t>The bulging eyes and the twisted mouth</a:t>
            </a:r>
          </a:p>
          <a:p>
            <a:pPr lvl="0" rtl="0">
              <a:buNone/>
            </a:pPr>
            <a:r>
              <a:rPr lang="en" sz="1800" dirty="0">
                <a:solidFill>
                  <a:schemeClr val="accent3"/>
                </a:solidFill>
              </a:rPr>
              <a:t>Scent of magnolias, sweet and fresh</a:t>
            </a:r>
          </a:p>
          <a:p>
            <a:pPr lvl="0" rtl="0">
              <a:buNone/>
            </a:pPr>
            <a:r>
              <a:rPr lang="en" sz="1800" dirty="0">
                <a:solidFill>
                  <a:schemeClr val="accent3"/>
                </a:solidFill>
              </a:rPr>
              <a:t>Then the sudden smell of burning flesh</a:t>
            </a:r>
          </a:p>
          <a:p>
            <a:endParaRPr lang="en" sz="1800" dirty="0">
              <a:solidFill>
                <a:schemeClr val="accent3"/>
              </a:solidFill>
            </a:endParaRPr>
          </a:p>
          <a:p>
            <a:pPr lvl="0" rtl="0">
              <a:buNone/>
            </a:pPr>
            <a:r>
              <a:rPr lang="en" sz="1800" dirty="0">
                <a:solidFill>
                  <a:schemeClr val="accent3"/>
                </a:solidFill>
              </a:rPr>
              <a:t>Here is fruit for the crows to pluck</a:t>
            </a:r>
          </a:p>
          <a:p>
            <a:pPr lvl="0" rtl="0">
              <a:buNone/>
            </a:pPr>
            <a:r>
              <a:rPr lang="en" sz="1800" dirty="0">
                <a:solidFill>
                  <a:schemeClr val="accent3"/>
                </a:solidFill>
              </a:rPr>
              <a:t>For the rain to gather, for the wind to suck</a:t>
            </a:r>
          </a:p>
          <a:p>
            <a:pPr lvl="0" rtl="0">
              <a:buNone/>
            </a:pPr>
            <a:r>
              <a:rPr lang="en" sz="1800" dirty="0">
                <a:solidFill>
                  <a:schemeClr val="accent3"/>
                </a:solidFill>
              </a:rPr>
              <a:t>For the sun to rot, for the trees to drop</a:t>
            </a:r>
          </a:p>
          <a:p>
            <a:pPr>
              <a:buNone/>
            </a:pPr>
            <a:r>
              <a:rPr lang="en" sz="1800" dirty="0">
                <a:solidFill>
                  <a:schemeClr val="accent3"/>
                </a:solidFill>
              </a:rPr>
              <a:t>Here is a strange and bitter crop</a:t>
            </a:r>
          </a:p>
        </p:txBody>
      </p:sp>
      <p:sp>
        <p:nvSpPr>
          <p:cNvPr id="88" name="Shape 88">
            <a:hlinkClick r:id="rId3"/>
          </p:cNvPr>
          <p:cNvSpPr/>
          <p:nvPr/>
        </p:nvSpPr>
        <p:spPr>
          <a:xfrm>
            <a:off x="5152200" y="1663503"/>
            <a:ext cx="3673724" cy="2754446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108000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dirty="0"/>
              <a:t>Jena by John Mellencamp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59892" y="1202891"/>
            <a:ext cx="4868099" cy="5357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800" dirty="0">
                <a:latin typeface="Arial"/>
                <a:ea typeface="Arial"/>
                <a:cs typeface="Arial"/>
                <a:sym typeface="Arial"/>
              </a:rPr>
              <a:t>An all white jury hides the executioner's face</a:t>
            </a:r>
          </a:p>
          <a:p>
            <a:pPr lvl="0" rtl="0">
              <a:buNone/>
            </a:pPr>
            <a:r>
              <a:rPr lang="en" sz="1800" dirty="0">
                <a:latin typeface="Arial"/>
                <a:ea typeface="Arial"/>
                <a:cs typeface="Arial"/>
                <a:sym typeface="Arial"/>
              </a:rPr>
              <a:t>See how we are, me and you?</a:t>
            </a:r>
          </a:p>
          <a:p>
            <a:pPr lvl="0" rtl="0">
              <a:buNone/>
            </a:pPr>
            <a:r>
              <a:rPr lang="en" sz="1800" dirty="0">
                <a:latin typeface="Arial"/>
                <a:ea typeface="Arial"/>
                <a:cs typeface="Arial"/>
                <a:sym typeface="Arial"/>
              </a:rPr>
              <a:t>Everyone here needs to know their place</a:t>
            </a:r>
          </a:p>
          <a:p>
            <a:pPr lvl="0" rtl="0">
              <a:buNone/>
            </a:pPr>
            <a:r>
              <a:rPr lang="en" sz="1800" dirty="0">
                <a:latin typeface="Arial"/>
                <a:ea typeface="Arial"/>
                <a:cs typeface="Arial"/>
                <a:sym typeface="Arial"/>
              </a:rPr>
              <a:t>Let's keep this blackbird hidden in the flue</a:t>
            </a:r>
          </a:p>
          <a:p>
            <a:endParaRPr lang="en" sz="1800" dirty="0">
              <a:latin typeface="Arial"/>
              <a:ea typeface="Arial"/>
              <a:cs typeface="Arial"/>
              <a:sym typeface="Arial"/>
            </a:endParaRPr>
          </a:p>
          <a:p>
            <a:pPr lvl="0" rtl="0">
              <a:buNone/>
            </a:pPr>
            <a:r>
              <a:rPr lang="en" sz="1800" dirty="0">
                <a:latin typeface="Arial"/>
                <a:ea typeface="Arial"/>
                <a:cs typeface="Arial"/>
                <a:sym typeface="Arial"/>
              </a:rPr>
              <a:t>Oh oh oh Jena</a:t>
            </a:r>
          </a:p>
          <a:p>
            <a:pPr lvl="0" rtl="0">
              <a:buNone/>
            </a:pPr>
            <a:r>
              <a:rPr lang="en" sz="1800" dirty="0">
                <a:latin typeface="Arial"/>
                <a:ea typeface="Arial"/>
                <a:cs typeface="Arial"/>
                <a:sym typeface="Arial"/>
              </a:rPr>
              <a:t>Oh oh oh Jena</a:t>
            </a:r>
          </a:p>
          <a:p>
            <a:pPr lvl="0" rtl="0">
              <a:buNone/>
            </a:pPr>
            <a:r>
              <a:rPr lang="en" sz="1800" dirty="0">
                <a:latin typeface="Arial"/>
                <a:ea typeface="Arial"/>
                <a:cs typeface="Arial"/>
                <a:sym typeface="Arial"/>
              </a:rPr>
              <a:t>Oh oh oh Jena</a:t>
            </a:r>
          </a:p>
          <a:p>
            <a:pPr lvl="0" rtl="0">
              <a:buNone/>
            </a:pPr>
            <a:r>
              <a:rPr lang="en" sz="1800" dirty="0">
                <a:latin typeface="Arial"/>
                <a:ea typeface="Arial"/>
                <a:cs typeface="Arial"/>
                <a:sym typeface="Arial"/>
              </a:rPr>
              <a:t>Take your nooses down</a:t>
            </a:r>
          </a:p>
          <a:p>
            <a:endParaRPr lang="en" sz="1800" dirty="0">
              <a:latin typeface="Arial"/>
              <a:ea typeface="Arial"/>
              <a:cs typeface="Arial"/>
              <a:sym typeface="Arial"/>
            </a:endParaRPr>
          </a:p>
          <a:p>
            <a:pPr lvl="0" rtl="0">
              <a:buNone/>
            </a:pPr>
            <a:r>
              <a:rPr lang="en" sz="1800" dirty="0">
                <a:latin typeface="Arial"/>
                <a:ea typeface="Arial"/>
                <a:cs typeface="Arial"/>
                <a:sym typeface="Arial"/>
              </a:rPr>
              <a:t>So what becomes of boys that cannot think straight</a:t>
            </a:r>
          </a:p>
          <a:p>
            <a:pPr lvl="0" rtl="0">
              <a:buNone/>
            </a:pPr>
            <a:r>
              <a:rPr lang="en" sz="1800" dirty="0">
                <a:latin typeface="Arial"/>
                <a:ea typeface="Arial"/>
                <a:cs typeface="Arial"/>
                <a:sym typeface="Arial"/>
              </a:rPr>
              <a:t>Particularly those with paper bag skin</a:t>
            </a:r>
          </a:p>
          <a:p>
            <a:pPr lvl="0" rtl="0">
              <a:buNone/>
            </a:pPr>
            <a:r>
              <a:rPr lang="en" sz="1800" dirty="0">
                <a:latin typeface="Arial"/>
                <a:ea typeface="Arial"/>
                <a:cs typeface="Arial"/>
                <a:sym typeface="Arial"/>
              </a:rPr>
              <a:t>Yes sir, no sir, we'll wipe that smile right off your face</a:t>
            </a:r>
          </a:p>
          <a:p>
            <a:pPr lvl="0" rtl="0">
              <a:buNone/>
            </a:pPr>
            <a:r>
              <a:rPr lang="en" sz="1800" dirty="0">
                <a:latin typeface="Arial"/>
                <a:ea typeface="Arial"/>
                <a:cs typeface="Arial"/>
                <a:sym typeface="Arial"/>
              </a:rPr>
              <a:t>We've got our rules here and you must fit in</a:t>
            </a:r>
          </a:p>
          <a:p>
            <a:endParaRPr lang="en" sz="1800" dirty="0">
              <a:latin typeface="Arial"/>
              <a:ea typeface="Arial"/>
              <a:cs typeface="Arial"/>
              <a:sym typeface="Arial"/>
            </a:endParaRPr>
          </a:p>
          <a:p>
            <a:endParaRPr lang="en" sz="18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body" idx="2"/>
          </p:nvPr>
        </p:nvSpPr>
        <p:spPr>
          <a:xfrm>
            <a:off x="5433605" y="1251000"/>
            <a:ext cx="3399600" cy="2714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dirty="0">
                <a:latin typeface="Arial"/>
                <a:ea typeface="Arial"/>
                <a:cs typeface="Arial"/>
                <a:sym typeface="Arial"/>
              </a:rPr>
              <a:t>
Some day some way sanity will prevail</a:t>
            </a:r>
          </a:p>
          <a:p>
            <a:pPr lvl="0" rtl="0"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dirty="0">
                <a:latin typeface="Arial"/>
                <a:ea typeface="Arial"/>
                <a:cs typeface="Arial"/>
                <a:sym typeface="Arial"/>
              </a:rPr>
              <a:t>But who knows when that day might come</a:t>
            </a:r>
          </a:p>
          <a:p>
            <a:pPr lvl="0" rtl="0"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dirty="0">
                <a:latin typeface="Arial"/>
                <a:ea typeface="Arial"/>
                <a:cs typeface="Arial"/>
                <a:sym typeface="Arial"/>
              </a:rPr>
              <a:t>A shot in the dark, well it just might find its way</a:t>
            </a:r>
          </a:p>
          <a:p>
            <a:pPr lvl="0" rtl="0"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dirty="0">
                <a:latin typeface="Arial"/>
                <a:ea typeface="Arial"/>
                <a:cs typeface="Arial"/>
                <a:sym typeface="Arial"/>
              </a:rPr>
              <a:t>To the hearts of those that hold the keys to kingdom come</a:t>
            </a:r>
          </a:p>
          <a:p>
            <a:endParaRPr lang="en" sz="1800" dirty="0">
              <a:latin typeface="Arial"/>
              <a:ea typeface="Arial"/>
              <a:cs typeface="Arial"/>
              <a:sym typeface="Arial"/>
            </a:endParaRPr>
          </a:p>
          <a:p>
            <a:endParaRPr lang="en" sz="18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Shape 96">
            <a:hlinkClick r:id="rId3"/>
          </p:cNvPr>
          <p:cNvSpPr/>
          <p:nvPr/>
        </p:nvSpPr>
        <p:spPr>
          <a:xfrm>
            <a:off x="5676580" y="4376918"/>
            <a:ext cx="2913650" cy="218367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000"/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5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000"/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build="p"/>
      <p:bldP spid="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94425" y="274637"/>
            <a:ext cx="9049575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3600" dirty="0"/>
              <a:t>I Wonder When I Will Be Called a Man</a:t>
            </a:r>
          </a:p>
          <a:p>
            <a:pPr algn="ctr">
              <a:buNone/>
            </a:pPr>
            <a:r>
              <a:rPr lang="en" sz="2400" dirty="0"/>
              <a:t>by Big Bill Broonzy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94425" y="1417637"/>
            <a:ext cx="5420700" cy="485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400" dirty="0"/>
              <a:t>When I was born into this world, this is what happened to me</a:t>
            </a:r>
          </a:p>
          <a:p>
            <a:pPr lvl="0" rtl="0">
              <a:buNone/>
            </a:pPr>
            <a:r>
              <a:rPr lang="en" sz="1400" dirty="0"/>
              <a:t>I was never called a man, and now I'm fifty-three</a:t>
            </a:r>
          </a:p>
          <a:p>
            <a:pPr lvl="0" rtl="0">
              <a:buNone/>
            </a:pPr>
            <a:r>
              <a:rPr lang="en" sz="1400" dirty="0"/>
              <a:t>I wonder when will I get to be called a man</a:t>
            </a:r>
          </a:p>
          <a:p>
            <a:pPr lvl="0" rtl="0">
              <a:buNone/>
            </a:pPr>
            <a:r>
              <a:rPr lang="en" sz="1400" dirty="0"/>
              <a:t>Do I have to wait till I get ninety-three?</a:t>
            </a:r>
          </a:p>
          <a:p>
            <a:endParaRPr lang="en" sz="1400" dirty="0"/>
          </a:p>
          <a:p>
            <a:pPr lvl="0" rtl="0">
              <a:buNone/>
            </a:pPr>
            <a:r>
              <a:rPr lang="en" sz="1400" dirty="0"/>
              <a:t>When Uncle Sam called me, I knowed I'd be called a real McCoy</a:t>
            </a:r>
          </a:p>
          <a:p>
            <a:pPr lvl="0" rtl="0">
              <a:buNone/>
            </a:pPr>
            <a:r>
              <a:rPr lang="en" sz="1400" dirty="0"/>
              <a:t>But I got none of this, they just called me soldier boy</a:t>
            </a:r>
          </a:p>
          <a:p>
            <a:pPr lvl="0" rtl="0">
              <a:buNone/>
            </a:pPr>
            <a:r>
              <a:rPr lang="en" sz="1400" dirty="0"/>
              <a:t>I wonder when will I get to be called a man</a:t>
            </a:r>
          </a:p>
          <a:p>
            <a:pPr lvl="0" rtl="0">
              <a:buNone/>
            </a:pPr>
            <a:r>
              <a:rPr lang="en" sz="1400" dirty="0"/>
              <a:t>Do I have to wait till I get ninety-three?</a:t>
            </a:r>
          </a:p>
          <a:p>
            <a:endParaRPr lang="en" sz="1400" dirty="0"/>
          </a:p>
          <a:p>
            <a:pPr lvl="0" rtl="0">
              <a:buNone/>
            </a:pPr>
            <a:r>
              <a:rPr lang="en" sz="1400" dirty="0"/>
              <a:t>When I got back from overseas, that night we had a ball</a:t>
            </a:r>
          </a:p>
          <a:p>
            <a:pPr lvl="0" rtl="0">
              <a:buNone/>
            </a:pPr>
            <a:r>
              <a:rPr lang="en" sz="1400" dirty="0"/>
              <a:t>Next day I met the old boss, he said "Boy get you some overalls"</a:t>
            </a:r>
          </a:p>
          <a:p>
            <a:pPr lvl="0" rtl="0">
              <a:buNone/>
            </a:pPr>
            <a:r>
              <a:rPr lang="en" sz="1400" dirty="0"/>
              <a:t>I wonder when will I get to be called a man</a:t>
            </a:r>
          </a:p>
          <a:p>
            <a:pPr lvl="0" rtl="0">
              <a:buNone/>
            </a:pPr>
            <a:r>
              <a:rPr lang="en" sz="1400" dirty="0"/>
              <a:t>Do I have to wait till I get ninety-three?</a:t>
            </a:r>
          </a:p>
          <a:p>
            <a:endParaRPr lang="en" sz="1400" dirty="0"/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 dirty="0"/>
              <a:t>I've worked on the levee camps, and axer gangs too</a:t>
            </a: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 dirty="0"/>
              <a:t>Black man's a boy, don't care what he can do</a:t>
            </a: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 dirty="0"/>
              <a:t>I wonder when will I get to be called a man</a:t>
            </a: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 dirty="0"/>
              <a:t>Do I have to wait till I get ninety-three?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2"/>
          </p:nvPr>
        </p:nvSpPr>
        <p:spPr>
          <a:xfrm>
            <a:off x="5632900" y="1548375"/>
            <a:ext cx="3174900" cy="4356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 dirty="0"/>
              <a:t>
</a:t>
            </a: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 dirty="0"/>
              <a:t>They said I was uneducated, my clothes were dirty and torn</a:t>
            </a: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 dirty="0"/>
              <a:t>Now I've got a little education, but I'm still a boy right on</a:t>
            </a: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 dirty="0"/>
              <a:t>I wonder when will I get to be called a man</a:t>
            </a:r>
          </a:p>
          <a:p>
            <a:pPr lvl="0"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 dirty="0"/>
              <a:t>Do I have to wait till I get ninety-three? </a:t>
            </a:r>
          </a:p>
        </p:txBody>
      </p:sp>
      <p:sp>
        <p:nvSpPr>
          <p:cNvPr id="104" name="Shape 104">
            <a:hlinkClick r:id="rId3"/>
          </p:cNvPr>
          <p:cNvSpPr/>
          <p:nvPr/>
        </p:nvSpPr>
        <p:spPr>
          <a:xfrm>
            <a:off x="5632900" y="4000734"/>
            <a:ext cx="2792725" cy="209286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1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1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1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10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0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10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10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0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900" decel="100000" fill="hold"/>
                                        <p:tgtEl>
                                          <p:spTgt spid="10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900" decel="1000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900" decel="100000" fill="hold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900" decel="100000" fill="hold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900" decel="100000" fill="hold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900" decel="100000" fill="hold"/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build="allAtOnce"/>
      <p:bldP spid="10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 idx="4294967295"/>
          </p:nvPr>
        </p:nvSpPr>
        <p:spPr>
          <a:xfrm>
            <a:off x="0" y="31750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b="1" dirty="0"/>
              <a:t>Theme? You Decide...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4294967295"/>
          </p:nvPr>
        </p:nvSpPr>
        <p:spPr>
          <a:xfrm>
            <a:off x="223838" y="984250"/>
            <a:ext cx="8920162" cy="4978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 dirty="0">
                <a:solidFill>
                  <a:schemeClr val="tx1">
                    <a:lumMod val="40000"/>
                    <a:lumOff val="60000"/>
                  </a:schemeClr>
                </a:solidFill>
              </a:rPr>
              <a:t>What theme do these songs have in common?</a:t>
            </a:r>
          </a:p>
          <a:p>
            <a:pPr marL="0" indent="0">
              <a:buNone/>
            </a:pPr>
            <a:endParaRPr lang="en" dirty="0"/>
          </a:p>
          <a:p>
            <a:pPr marL="457200" lvl="0" indent="-4318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How do you know? Pull a line from each song to support yourself.</a:t>
            </a:r>
          </a:p>
          <a:p>
            <a:endParaRPr lang="en" dirty="0"/>
          </a:p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Take 10 minutes to complete the graphic organizer. </a:t>
            </a:r>
          </a:p>
          <a:p>
            <a:pPr marL="0" indent="0"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Be specific, this </a:t>
            </a:r>
            <a:r>
              <a:rPr lang="en-US" dirty="0" smtClean="0">
                <a:solidFill>
                  <a:schemeClr val="tx2"/>
                </a:solidFill>
              </a:rPr>
              <a:t>could help you prep for another assignment… just </a:t>
            </a:r>
            <a:r>
              <a:rPr lang="en-US" dirty="0" err="1" smtClean="0">
                <a:solidFill>
                  <a:schemeClr val="tx2"/>
                </a:solidFill>
              </a:rPr>
              <a:t>sayin</a:t>
            </a:r>
            <a:r>
              <a:rPr lang="en-US" dirty="0" smtClean="0">
                <a:solidFill>
                  <a:schemeClr val="tx2"/>
                </a:solidFill>
              </a:rPr>
              <a:t>. </a:t>
            </a:r>
            <a:endParaRPr lang="en" dirty="0">
              <a:solidFill>
                <a:schemeClr val="tx2"/>
              </a:solidFill>
            </a:endParaRPr>
          </a:p>
          <a:p>
            <a:endParaRPr lang="en" dirty="0"/>
          </a:p>
          <a:p>
            <a:endParaRPr lang="en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build="p"/>
    </p:bldLst>
  </p:timing>
</p:sld>
</file>

<file path=ppt/theme/theme1.xml><?xml version="1.0" encoding="utf-8"?>
<a:theme xmlns:a="http://schemas.openxmlformats.org/drawingml/2006/main">
  <a:themeElements>
    <a:clrScheme name="Custom 458">
      <a:dk1>
        <a:srgbClr val="6A0212"/>
      </a:dk1>
      <a:lt1>
        <a:srgbClr val="B43C3E"/>
      </a:lt1>
      <a:dk2>
        <a:srgbClr val="000000"/>
      </a:dk2>
      <a:lt2>
        <a:srgbClr val="E9E0C9"/>
      </a:lt2>
      <a:accent1>
        <a:srgbClr val="D60030"/>
      </a:accent1>
      <a:accent2>
        <a:srgbClr val="FFA711"/>
      </a:accent2>
      <a:accent3>
        <a:srgbClr val="709E0B"/>
      </a:accent3>
      <a:accent4>
        <a:srgbClr val="006985"/>
      </a:accent4>
      <a:accent5>
        <a:srgbClr val="3A1E5E"/>
      </a:accent5>
      <a:accent6>
        <a:srgbClr val="FF6428"/>
      </a:accent6>
      <a:hlink>
        <a:srgbClr val="CDA43D"/>
      </a:hlink>
      <a:folHlink>
        <a:srgbClr val="744F1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425</Words>
  <Application>Microsoft Macintosh PowerPoint</Application>
  <PresentationFormat>On-screen Show (4:3)</PresentationFormat>
  <Paragraphs>82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/>
      <vt:lpstr>Themes</vt:lpstr>
      <vt:lpstr>Theme: </vt:lpstr>
      <vt:lpstr>You Decide. </vt:lpstr>
      <vt:lpstr>Strange Fruit by Billie Holiday</vt:lpstr>
      <vt:lpstr>Jena by John Mellencamp</vt:lpstr>
      <vt:lpstr>I Wonder When I Will Be Called a Man by Big Bill Broonzy</vt:lpstr>
      <vt:lpstr>Theme? You Decide...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Themes</dc:title>
  <cp:lastModifiedBy>Chrissy Moore</cp:lastModifiedBy>
  <cp:revision>2</cp:revision>
  <dcterms:modified xsi:type="dcterms:W3CDTF">2013-02-25T02:32:36Z</dcterms:modified>
</cp:coreProperties>
</file>